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5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40" r:id="rId26"/>
    <p:sldId id="341" r:id="rId27"/>
    <p:sldId id="280" r:id="rId28"/>
    <p:sldId id="281" r:id="rId29"/>
    <p:sldId id="283" r:id="rId30"/>
    <p:sldId id="342" r:id="rId31"/>
    <p:sldId id="284" r:id="rId32"/>
    <p:sldId id="285" r:id="rId33"/>
    <p:sldId id="287" r:id="rId34"/>
    <p:sldId id="288" r:id="rId35"/>
    <p:sldId id="292" r:id="rId36"/>
    <p:sldId id="294" r:id="rId37"/>
    <p:sldId id="296" r:id="rId38"/>
    <p:sldId id="369" r:id="rId39"/>
    <p:sldId id="370" r:id="rId40"/>
    <p:sldId id="371" r:id="rId41"/>
    <p:sldId id="372" r:id="rId42"/>
    <p:sldId id="373" r:id="rId43"/>
    <p:sldId id="375" r:id="rId44"/>
    <p:sldId id="376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02" r:id="rId53"/>
    <p:sldId id="303" r:id="rId54"/>
    <p:sldId id="315" r:id="rId55"/>
    <p:sldId id="305" r:id="rId56"/>
    <p:sldId id="306" r:id="rId57"/>
    <p:sldId id="307" r:id="rId58"/>
    <p:sldId id="343" r:id="rId59"/>
    <p:sldId id="357" r:id="rId60"/>
    <p:sldId id="347" r:id="rId61"/>
    <p:sldId id="353" r:id="rId62"/>
    <p:sldId id="354" r:id="rId63"/>
    <p:sldId id="355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61" r:id="rId72"/>
    <p:sldId id="358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45" r:id="rId81"/>
    <p:sldId id="346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48" r:id="rId94"/>
    <p:sldId id="332" r:id="rId95"/>
    <p:sldId id="349" r:id="rId96"/>
    <p:sldId id="333" r:id="rId97"/>
    <p:sldId id="334" r:id="rId98"/>
    <p:sldId id="335" r:id="rId99"/>
    <p:sldId id="336" r:id="rId100"/>
    <p:sldId id="337" r:id="rId101"/>
    <p:sldId id="350" r:id="rId102"/>
    <p:sldId id="385" r:id="rId103"/>
    <p:sldId id="339" r:id="rId104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5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07C55D-D98A-4E59-8BBF-664B8CD04A4E}" type="slidenum">
              <a:t>‹#›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0081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EFE0D160-0A78-4E58-9299-18268FB5D3C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10518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092149-ECB9-4E29-9C72-F2C26D3BF35B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C7A14D-F468-48BC-994E-09A64AFB5B20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AC34C0-6918-41E5-99AF-4B6CC2AAEDAF}" type="slidenum">
              <a:t>10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679AB5-3018-4826-B880-BCAFBA344D69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D49454-CF6C-43F2-91DB-D8E6484481BD}" type="slidenum">
              <a:t>11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967072-8285-4032-A29A-C430663A7C4B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A05723-A6DB-425D-9D3F-5B20CC2E1D26}" type="slidenum">
              <a:t>12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2E2106-AB87-4623-A726-F8D49B26BD2B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DD512A2-ADA2-4776-AD5B-09A04CAFCF02}" type="slidenum">
              <a:t>13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89299D9-E0B1-417E-A85F-6EAE86D57082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8BBB8C-5987-474A-AD30-91388F14D298}" type="slidenum">
              <a:t>14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28FBB97-A356-45EF-98F5-EAD66E91F4A0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FAF6522-CF93-4802-938B-94D7D6F32ADE}" type="slidenum">
              <a:t>15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759323-FB03-41D2-83EF-66E2DD298A68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7D6AD06-D22B-469E-87A1-A15A01C42289}" type="slidenum">
              <a:t>16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9B6ABA8-7188-4FE2-A6B5-805A150EB115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29C2AC-3DA1-4B24-BDB1-615A5879A365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737079-DC4A-4EB1-A4AB-23E5226D7450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8DED87-2BD2-4C9A-B5AF-B2E505A3D75E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7A0099-0441-435C-837F-8108A3B9F60D}" type="slidenum">
              <a:t>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>
                <a:cs typeface="Tahoma" pitchFamily="2"/>
              </a:rPr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EA138C-F58D-4159-BC24-A9FBBD6A3E05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1A658E-C81A-42A4-AA00-C069272978CF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B49445-F805-4CCE-98A3-6A720E289E0C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086612D-49D4-42AA-9E97-CEDD9884289D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81D09B4-C244-43DB-B7E4-B4EF5F34ECB7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B63DF75-1464-45E3-BF75-DA5AF0E0F33B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6E2B1E-FC47-4FD5-9CA3-08A7CE246AEE}" type="slidenum">
              <a:t>28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953DE6-6371-4079-8C49-64DEDCED3D03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132927-5AC6-4B14-85C6-8CC857FF1FF3}" type="slidenum">
              <a:t>29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6A266C-911C-45A1-A169-4417F9C39781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A83EE4-F141-4DAF-A556-318072514F72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15132F6-A052-4993-B2E2-FE38817EDDC9}" type="slidenum">
              <a:t>32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69FF815-4934-4FE5-B582-425E72EF3911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CC2264-1BA8-4455-8171-812B698E1FE4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(Innate location) In Washington, DC (national capital) in Dupont Circle district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60FCD8-0CB4-4D02-A1B2-0B1D3EAE199A}" type="slidenum">
              <a:t>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A375A8-7EF0-43FC-B439-0034BFA17FB8}" type="slidenum">
              <a:t>33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2396EE-4F88-46D8-8FB4-BE6678388C4E}" type="slidenum">
              <a:t>33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1EA25F-2377-451C-B554-752B1C3FD658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BD0915-61B1-489E-832D-D5485533C5FC}" type="slidenum">
              <a:t>34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557A87F-44ED-4DAC-8F95-9C707EC83A21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79B702B-BB72-401B-958E-F8E49AD59C5F}" type="slidenum">
              <a:t>35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33736F-270E-4950-91B0-04317AA47370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Brief overview of history/explanation. Go further if needed – refer to W3C.</a:t>
            </a:r>
          </a:p>
          <a:p>
            <a:pPr lvl="0"/>
            <a:r>
              <a:rPr lang="en-US">
                <a:cs typeface="Tahoma" pitchFamily="2"/>
              </a:rPr>
              <a:t>Need list of resources for audience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91C900E-36BE-4691-BDF0-0DDF6B980A4C}" type="slidenum">
              <a:t>36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9BC5C9-A967-460A-995F-BC19A6FD4B0C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512FEA-A686-4F96-967B-1EE00F731734}" type="slidenum">
              <a:t>52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F1DE73-C56E-4AD0-9EA5-7CD0AB3C031D}" type="slidenum">
              <a:t>53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Differences of form UI’s among browsers/platforms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1069734-0ADD-4F09-A895-9ED06CB0F2E3}" type="slidenum">
              <a:t>53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60BB18-AF15-4C46-8AC4-6FD8EDCBAF87}" type="slidenum">
              <a:t>54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298ADB3-B9F2-4FBB-815B-C5BE1422BA8A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– Desktop</a:t>
            </a:r>
          </a:p>
          <a:p>
            <a:pPr lvl="0"/>
            <a:r>
              <a:rPr lang="en-US">
                <a:cs typeface="Tahoma" pitchFamily="2"/>
              </a:rPr>
              <a:t>Go to nativeformelements.com for brief demo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64F39F-F9B3-42DF-AF07-53497C3D0B42}" type="slidenum">
              <a:t>55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A12E293-7478-4DEF-A8C7-A571AFB4A1FB}" type="slidenum">
              <a:t>56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- Mobile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0E9AED-BB42-414D-8757-03E659D1B1FD}" type="slidenum">
              <a:t>56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506E76-188D-49D9-B7FA-4BDE250E9B6B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66B7CA-E308-4D0E-8D88-7FCC7832AF69}" type="slidenum">
              <a:t>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10</a:t>
            </a:r>
            <a:r>
              <a:rPr lang="en-US" baseline="30000">
                <a:cs typeface="Tahoma" pitchFamily="2"/>
              </a:rPr>
              <a:t>th</a:t>
            </a:r>
            <a:r>
              <a:rPr lang="en-US">
                <a:cs typeface="Tahoma" pitchFamily="2"/>
              </a:rPr>
              <a:t> Anniversary in April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1AE6EAC-3E48-470D-863F-ED31731B1B1A}" type="slidenum">
              <a:t>57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Explanation</a:t>
            </a:r>
          </a:p>
          <a:p>
            <a:pPr lvl="0"/>
            <a:r>
              <a:rPr lang="en-US">
                <a:cs typeface="Tahoma" pitchFamily="2"/>
              </a:rPr>
              <a:t>GEICO Story (2008-09)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A71FB7-AA72-473B-A0A6-19633401DFEB}" type="slidenum">
              <a:t>57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59397F-47DA-4A21-8CF0-53B6B2D8B71E}" type="slidenum">
              <a:t>59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C048EA-6E1A-4D57-B932-28D0B1E8C829}" type="slidenum">
              <a:t>59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111DC5-33F0-49E9-A550-1FBA9D5DCC0E}" type="slidenum">
              <a:t>64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 – travel insurance for under 30 crowd/Cover-More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372683-0B59-4F7A-879C-0B8029D74057}" type="slidenum">
              <a:t>64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A56237-34C8-4532-B3C5-4F75459DAFF9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0B92B4-1387-43C8-AC41-4E6F1BD7AC07}" type="slidenum">
              <a:t>65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 (Choice #1)</a:t>
            </a:r>
          </a:p>
          <a:p>
            <a:pPr lvl="0"/>
            <a:r>
              <a:rPr lang="en-US">
                <a:cs typeface="Tahoma" pitchFamily="2"/>
              </a:rPr>
              <a:t>Form with four set of radio buttons – no submit</a:t>
            </a:r>
          </a:p>
          <a:p>
            <a:pPr lvl="0"/>
            <a:r>
              <a:rPr lang="en-US">
                <a:cs typeface="Tahoma" pitchFamily="2"/>
              </a:rPr>
              <a:t>(demo form)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Go to youGo site for demo - http://yougotravelinsurance.com.au/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38792F-76DC-447C-B6C4-87DAB1A6AB2C}" type="slidenum">
              <a:t>66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9AB2ACC-217C-475E-804D-3607CF996A02}" type="slidenum">
              <a:t>66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3179F1-4963-4484-BB49-1F203E4B9234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94742-C5DD-4517-8DCD-748F843FAB03}" type="slidenum">
              <a:t>67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A1083C-EDD9-4293-902B-EF07E8253B8A}" type="slidenum">
              <a:t>68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1777A69-4FD9-44DD-930A-E7BFFA847AF4}" type="slidenum">
              <a:t>68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BA741E-3B5A-41A0-BF37-2BB12DDF353B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FFED9D-E48C-4079-AE37-60CD55E25C47}" type="slidenum">
              <a:t>69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429D0F-741F-4C9D-9B4B-BBCBC6A7C3BA}" type="slidenum">
              <a:t>70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D8F5A8-BE27-44BB-86E6-E3C1A52EB014}" type="slidenum">
              <a:t>70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67FF29-59D3-475C-AF54-94524553BB69}" type="slidenum">
              <a:t>82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8197A9B-BCA9-48C7-A33B-CED31175B1E3}" type="slidenum">
              <a:t>82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7D120A-F903-4FB8-A5B2-7EAC11A061CB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65AD0B-7101-4BB9-94F0-D93F9DF45385}" type="slidenum">
              <a:t>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Travel Insurance</a:t>
            </a:r>
          </a:p>
          <a:p>
            <a:pPr lvl="0"/>
            <a:r>
              <a:rPr lang="en-US">
                <a:cs typeface="Tahoma" pitchFamily="2"/>
              </a:rPr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83912C-E938-473C-90E6-D8C07E6E4F6B}" type="slidenum">
              <a:t>83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If I had a chance, what would I do…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So I wrote some notes…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15F0C9-A3F4-40D8-93B3-7E4F082C0B50}" type="slidenum">
              <a:t>83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12EE27-0B93-47E5-9839-74A91156DEB3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A11y???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63FA0B-5AC5-4465-A82C-E91D8FCA9B8C}" type="slidenum">
              <a:t>84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8B6B6A2-74D6-4B1A-B012-88F76BBE90B4}" type="slidenum">
              <a:t>85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Going back to the base – information language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0DF77D-FFD8-4FEB-82A4-15CA9C82D14E}" type="slidenum">
              <a:t>85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4F9330-F347-4B7F-84A5-1EBCF904889D}" type="slidenum">
              <a:t>86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94E83C-182B-4218-90A3-E4E3080C1171}" type="slidenum">
              <a:t>87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0FE3B4-8CA5-48F9-9EE8-8DFF86A7111F}" type="slidenum">
              <a:t>88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F6032D2-4300-4F9C-BE4C-EE049DD24B68}" type="slidenum">
              <a:t>89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DA2094-F7E9-4ABE-BB81-CB1A61A0E792}" type="slidenum">
              <a:t>89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8E88BA-3D86-4015-8186-520180BB9FBB}" type="slidenum">
              <a:t>90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7DA3D6-34B5-47F0-83A6-DDB266A86304}" type="slidenum">
              <a:t>91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JS in data entry – used for display/toggle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BA71611-6FA0-41AE-B081-93CC08F5EA85}" type="slidenum">
              <a:t>91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DEA17A-324F-4BDE-82E8-D97342197563}" type="slidenum">
              <a:t>92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5F7BB6-2ED4-4A0B-B0BD-4CB2B924AA66}" type="slidenum">
              <a:t>92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36C441-F912-41BB-BA83-26D9221C0F14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CB2AC0-271D-44AC-8D01-4C97712F5B7D}" type="slidenum">
              <a:t>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EA2243-324B-4B46-8DD2-6B83A56AC551}" type="slidenum">
              <a:t>93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F9BFC2-D1A1-47A3-ABFC-36F910197356}" type="slidenum">
              <a:t>93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C7E1F86-3115-42C2-BA10-DB8DD63AB8D6}" type="slidenum">
              <a:t>94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087A94-0198-499D-A35C-F6F52FC02E21}" type="slidenum">
              <a:t>94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46DF20B-65A4-4D80-9322-2517E0E6D4C6}" type="slidenum">
              <a:t>95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61DC07-B873-4540-929E-D75C67FE6587}" type="slidenum">
              <a:t>95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57F8F7-85A8-497E-B9EB-E653C4C8DBBC}" type="slidenum">
              <a:t>96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888234-E96B-4A34-9842-F05C7DC479CE}" type="slidenum">
              <a:t>96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2ACA6E-5D23-4121-AC45-887EF9C91361}" type="slidenum">
              <a:t>97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D95EB22-4F83-4472-9A55-B402BA547E6F}" type="slidenum">
              <a:t>97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1CE144B-AD6B-4F28-BBCD-07615A379917}" type="slidenum">
              <a:t>98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 found out during QA testing and was able to remove or work around some of the barriers.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16C189-6DC7-4AFF-A14E-6F8F5C5B946D}" type="slidenum">
              <a:t>98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4FE84F-CDE3-4708-8C58-FAB70AE666F7}" type="slidenum">
              <a:t>99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E11A9E3-1152-45D7-B1EB-2CEBB3E41CEE}" type="slidenum">
              <a:t>99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2B39B4-A632-41F0-BBD4-316503073AF8}" type="slidenum">
              <a:t>100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2E1542-A559-4196-8259-65A7104CE626}" type="slidenum">
              <a:t>103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1F8E22-E595-46BE-AF20-E7A68459A28D}" type="slidenum">
              <a:t>103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01055D-7C2E-4096-AEAD-08759C0E8978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A31322-CE58-412C-B008-9C28A5419E00}" type="slidenum">
              <a:t>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39F143-AC36-485D-9837-7AAB733ECB55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8AD534-A7A1-4A63-93F7-F46DEA6B3149}" type="slidenum">
              <a:t>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54B2E5-7890-45D2-9217-6BDC032BED23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C600C5-7EDE-4923-9EFB-20CA0081573F}" type="slidenum">
              <a:t>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4AFCE3-C332-4915-A0C5-931ECDF5DC37}" type="slidenum">
              <a:t>‹#›</a:t>
            </a:fld>
            <a:endParaRPr lang="-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8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C6999C-D9E2-422B-8649-39F87B1BDDA5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1172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6456240"/>
          </a:xfrm>
        </p:spPr>
        <p:txBody>
          <a:bodyPr vert="eaVert"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141125-FAF2-4EAC-BCB5-A04D93ECEFE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110050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70FBB2-933C-4F92-98EB-3C538C76F59E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285391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9B2DA4-7D66-4C8B-95DB-5F45B48F985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2897141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989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3EFCDC-45D0-4608-A8A2-D4447320BE3A}" type="slidenum">
              <a:t>‹#›</a:t>
            </a:fld>
            <a:endParaRPr lang="-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322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106741-EEDD-44D1-810E-8ABE857711A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70869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390F2B-9F18-4EA2-B2CE-16052AF83DB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86684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7AFE51-3C45-4E55-8706-0EE0515DFCD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29091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B77BFA-7350-46BF-8918-EC62136EA3C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96947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D0FC9-65D1-4D8B-AB30-437851ED181B}" type="slidenum">
              <a:t>‹#›</a:t>
            </a:fld>
            <a:endParaRPr lang="-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478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19BA39-9A84-4D78-BF40-EF0B758D7E8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857965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0B3EAF-4F5F-43AA-99AB-A011BEA4248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31347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C7EDB193-BA52-42FF-B019-EFDD036FE925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tiveformelement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TML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Ajax_(programming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lements_of_graphical_user_interfaces" TargetMode="External"/><Relationship Id="rId5" Type="http://schemas.openxmlformats.org/officeDocument/2006/relationships/hyperlink" Target="https://en.wikipedia.org/wiki/Dynamic_content" TargetMode="External"/><Relationship Id="rId10" Type="http://schemas.openxmlformats.org/officeDocument/2006/relationships/hyperlink" Target="https://en.wikipedia.org/wiki/WAI-ARIA" TargetMode="External"/><Relationship Id="rId4" Type="http://schemas.openxmlformats.org/officeDocument/2006/relationships/hyperlink" Target="https://en.wikipedia.org/wiki/Accessibility" TargetMode="External"/><Relationship Id="rId9" Type="http://schemas.openxmlformats.org/officeDocument/2006/relationships/hyperlink" Target="https://en.wikipedia.org/wiki/JavaScrip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3836" y="0"/>
            <a:ext cx="13971309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59" y="5893609"/>
            <a:ext cx="6574984" cy="17049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63" y="1785960"/>
            <a:ext cx="6523923" cy="3587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76" y="1428119"/>
            <a:ext cx="1117442" cy="336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81" y="1428119"/>
            <a:ext cx="815763" cy="351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36" y="1428119"/>
            <a:ext cx="550313" cy="433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00"/>
            <a:ext cx="10058400" cy="6964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3405957" y="7227719"/>
            <a:ext cx="3299639" cy="2398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Photo – Space Lab, Vancouver, Canada (Clint Moroz)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2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44" y="97200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5"/>
          <p:cNvSpPr txBox="1"/>
          <p:nvPr/>
        </p:nvSpPr>
        <p:spPr>
          <a:xfrm>
            <a:off x="5361118" y="7122599"/>
            <a:ext cx="4638961" cy="399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From Native form elements (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  <a:hlinkClick r:id="rId6"/>
              </a:rPr>
              <a:t>http://nativeformelements.com/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) - </a:t>
            </a:r>
            <a:r>
              <a: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Joshua Jenkins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2316" cy="75596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195" y="2095914"/>
            <a:ext cx="3791157" cy="5846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input type=“number”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3"/>
            <a:ext cx="10081077" cy="6666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38" y="1841903"/>
            <a:ext cx="4495803" cy="1171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/>
          <p:cNvSpPr txBox="1"/>
          <p:nvPr/>
        </p:nvSpPr>
        <p:spPr>
          <a:xfrm>
            <a:off x="3122639" y="7052401"/>
            <a:ext cx="4309201" cy="276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More Information: https://en.wikipedia.org/wiki/Kaieteur_Falls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Stratum2 Bold" pitchFamily="50"/>
              </a:rPr>
              <a:t>WAI-ARIA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998" y="1769043"/>
            <a:ext cx="9071643" cy="498924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400" b="1">
                <a:latin typeface="Stratum2 Bold" pitchFamily="50"/>
              </a:rPr>
              <a:t>WAI-ARIA</a:t>
            </a:r>
            <a:r>
              <a:rPr lang="en-US" sz="2400">
                <a:latin typeface="Stratum2 Bold" pitchFamily="50"/>
              </a:rPr>
              <a:t> (</a:t>
            </a:r>
            <a:r>
              <a:rPr lang="en-US" sz="2400" i="1">
                <a:latin typeface="Stratum2 Bold" pitchFamily="50"/>
              </a:rPr>
              <a:t>Web Accessibility Initiative – Accessible Rich Internet Applications</a:t>
            </a:r>
            <a:r>
              <a:rPr lang="en-US" sz="2400">
                <a:latin typeface="Stratum2 Bold" pitchFamily="50"/>
              </a:rPr>
              <a:t>) is a technical specification published by the </a:t>
            </a:r>
            <a:r>
              <a:rPr lang="en-US" sz="2400">
                <a:latin typeface="Stratum2 Bold" pitchFamily="50"/>
                <a:hlinkClick r:id="rId3"/>
              </a:rPr>
              <a:t>World Wide Web Consortium</a:t>
            </a:r>
            <a:r>
              <a:rPr lang="en-US" sz="2400">
                <a:latin typeface="Stratum2 Bold" pitchFamily="50"/>
              </a:rPr>
              <a:t> (W3C) that specifies how to increase the </a:t>
            </a:r>
            <a:r>
              <a:rPr lang="en-US" sz="2400">
                <a:latin typeface="Stratum2 Bold" pitchFamily="50"/>
                <a:hlinkClick r:id="rId4"/>
              </a:rPr>
              <a:t>accessibility</a:t>
            </a:r>
            <a:r>
              <a:rPr lang="en-US" sz="2400">
                <a:latin typeface="Stratum2 Bold" pitchFamily="50"/>
              </a:rPr>
              <a:t> of web pages, in particular, </a:t>
            </a:r>
            <a:r>
              <a:rPr lang="en-US" sz="2400">
                <a:latin typeface="Stratum2 Bold" pitchFamily="50"/>
                <a:hlinkClick r:id="rId5"/>
              </a:rPr>
              <a:t>dynamic content</a:t>
            </a:r>
            <a:r>
              <a:rPr lang="en-US" sz="2400">
                <a:latin typeface="Stratum2 Bold" pitchFamily="50"/>
              </a:rPr>
              <a:t> and </a:t>
            </a:r>
            <a:r>
              <a:rPr lang="en-US" sz="2400">
                <a:latin typeface="Stratum2 Bold" pitchFamily="50"/>
                <a:hlinkClick r:id="rId6"/>
              </a:rPr>
              <a:t>user interface components</a:t>
            </a:r>
            <a:r>
              <a:rPr lang="en-US" sz="2400">
                <a:latin typeface="Stratum2 Bold" pitchFamily="50"/>
              </a:rPr>
              <a:t> developed with </a:t>
            </a:r>
            <a:r>
              <a:rPr lang="en-US" sz="2400">
                <a:latin typeface="Stratum2 Bold" pitchFamily="50"/>
                <a:hlinkClick r:id="rId7"/>
              </a:rPr>
              <a:t>Ajax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8"/>
              </a:rPr>
              <a:t>HTML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9"/>
              </a:rPr>
              <a:t>JavaScript</a:t>
            </a:r>
            <a:r>
              <a:rPr lang="en-US" sz="2400">
                <a:latin typeface="Stratum2 Bold" pitchFamily="50"/>
              </a:rPr>
              <a:t> and related technologies.</a:t>
            </a:r>
          </a:p>
          <a:p>
            <a:pPr lvl="0">
              <a:lnSpc>
                <a:spcPct val="150000"/>
              </a:lnSpc>
            </a:pPr>
            <a:r>
              <a:rPr lang="en-US" sz="2400" i="1">
                <a:latin typeface="Stratum2 Bold" pitchFamily="50"/>
              </a:rPr>
              <a:t>- Wikipedia (</a:t>
            </a:r>
            <a:r>
              <a:rPr lang="en-US" sz="2400" i="1">
                <a:latin typeface="Stratum2 Bold" pitchFamily="50"/>
                <a:hlinkClick r:id="rId10"/>
              </a:rPr>
              <a:t>https://en.wikipedia.org/wiki/WAI-ARIA</a:t>
            </a:r>
            <a:r>
              <a:rPr lang="en-US" sz="2400" i="1">
                <a:latin typeface="Stratum2 Bold" pitchFamily="50"/>
              </a:rPr>
              <a:t>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1623242" y="2188442"/>
            <a:ext cx="6554876" cy="3205438"/>
          </a:xfrm>
        </p:spPr>
        <p:txBody>
          <a:bodyPr/>
          <a:lstStyle/>
          <a:p>
            <a:pPr lvl="0"/>
            <a:r>
              <a:rPr lang="en-US">
                <a:latin typeface="Stratum2 Bold" pitchFamily="50"/>
              </a:rPr>
              <a:t>aria-live = [off, polite, assertive, rude]</a:t>
            </a:r>
          </a:p>
          <a:p>
            <a:pPr lvl="0"/>
            <a:endParaRPr lang="en-US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aria-describedby = [element id]</a:t>
            </a:r>
          </a:p>
          <a:p>
            <a:pPr lvl="0"/>
            <a:endParaRPr lang="en-US" b="1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aria-labelledby = [element id]</a:t>
            </a:r>
          </a:p>
          <a:p>
            <a:pPr lvl="0"/>
            <a:endParaRPr lang="en-US"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893204" y="5623029"/>
            <a:ext cx="2575032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&lt;span&gt;3&lt;/span&gt;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520970" y="5623029"/>
            <a:ext cx="3426366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type="button"&gt;3&lt;/button&gt;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class="clearButton"&gt;&lt;img src="files/images/icons/icon-clear-key-touch.png" width="17" height="18" alt="Clear"&gt;&lt;/span&gt;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type="reset" class="clearButton" value="Clear Number"&gt;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class="deleteNumber"&gt;&lt;img src="files/images/icons/icon-del-key-touch.png" width="17" height="18" alt="&lt;"&gt;&lt;/span&gt;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 class="deleteNumber"&gt;Delete Numbers&lt;/button&gt;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&lt;a href="#" class="callButton ui-link"&gt;&lt;/a&gt;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type="submit" name="call" value="Call Number" class="callButton"&gt;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JS - Add aria-live=“polite” when the full number (10 characters) has been reached – indicating number is ready to be called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15" y="-14401"/>
            <a:ext cx="2142722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96" y="0"/>
            <a:ext cx="1750317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21" y="0"/>
            <a:ext cx="1956596" cy="75596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108356" y="1175762"/>
            <a:ext cx="1575355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3414598" y="1219315"/>
            <a:ext cx="1575355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Yosemite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6822722" y="1219315"/>
            <a:ext cx="1310042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IE 11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1" y="804242"/>
            <a:ext cx="9315001" cy="5868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8" y="952923"/>
            <a:ext cx="2790721" cy="2419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77" y="952923"/>
            <a:ext cx="3257641" cy="3990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6529318" y="6083640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Edge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728718" y="6034317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407877"/>
            <a:ext cx="3429000" cy="4600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5" y="370798"/>
            <a:ext cx="3325316" cy="59119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1357198" y="6425644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iPhone 6S Plus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iOS 9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6444362" y="6528239"/>
            <a:ext cx="262044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HTC One M8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Android Marshmellow (6)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297"/>
            <a:ext cx="10058400" cy="1730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" y="4087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82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17565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2041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2" y="82042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" y="12024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5" y="930603"/>
            <a:ext cx="10077483" cy="5698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61"/>
            <a:ext cx="3641396" cy="64393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6" y="-836996"/>
            <a:ext cx="4979520" cy="88055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3139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overflow: hidden;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float: none;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absolute;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clip: rect(0,0,0,0);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width: 100%;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margin: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padding: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not selected,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hide related countries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selected,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show related countries</a:t>
            </a: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1477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:checked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static;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auto;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79243" y="326523"/>
            <a:ext cx="7275597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 + label ~ div.columns { overflow: auto; }</a:t>
            </a:r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23" y="326523"/>
            <a:ext cx="9127796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897</Words>
  <Application>Microsoft Office PowerPoint</Application>
  <PresentationFormat>Widescreen</PresentationFormat>
  <Paragraphs>217</Paragraphs>
  <Slides>103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3" baseType="lpstr">
      <vt:lpstr>Arial Unicode MS</vt:lpstr>
      <vt:lpstr>Microsoft YaHei</vt:lpstr>
      <vt:lpstr>Andale Sans UI</vt:lpstr>
      <vt:lpstr>Arial</vt:lpstr>
      <vt:lpstr>Calibri</vt:lpstr>
      <vt:lpstr>Lucida Sans</vt:lpstr>
      <vt:lpstr>Stratum2 Bold</vt:lpstr>
      <vt:lpstr>Tahoma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WAI-ARIA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141</cp:revision>
  <dcterms:created xsi:type="dcterms:W3CDTF">2009-04-16T11:32:32Z</dcterms:created>
  <dcterms:modified xsi:type="dcterms:W3CDTF">2016-10-11T20:03:06Z</dcterms:modified>
</cp:coreProperties>
</file>